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Millions of Bases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00"/>
                <c:pt idx="0">
                  <c:v>0.680338</c:v>
                </c:pt>
                <c:pt idx="1">
                  <c:v>2.274029</c:v>
                </c:pt>
                <c:pt idx="2">
                  <c:v>3.002088</c:v>
                </c:pt>
                <c:pt idx="3">
                  <c:v>3.32327</c:v>
                </c:pt>
                <c:pt idx="4">
                  <c:v>3.368765</c:v>
                </c:pt>
                <c:pt idx="5">
                  <c:v>3.689752</c:v>
                </c:pt>
                <c:pt idx="6">
                  <c:v>4.211931</c:v>
                </c:pt>
                <c:pt idx="7">
                  <c:v>5.20442</c:v>
                </c:pt>
                <c:pt idx="8">
                  <c:v>5.925429</c:v>
                </c:pt>
                <c:pt idx="9">
                  <c:v>6.765476</c:v>
                </c:pt>
                <c:pt idx="10">
                  <c:v>8.442357</c:v>
                </c:pt>
                <c:pt idx="11">
                  <c:v>9.615371</c:v>
                </c:pt>
                <c:pt idx="12">
                  <c:v>10.96138</c:v>
                </c:pt>
                <c:pt idx="13">
                  <c:v>13.048473</c:v>
                </c:pt>
                <c:pt idx="14">
                  <c:v>14.855145</c:v>
                </c:pt>
                <c:pt idx="15">
                  <c:v>15.514776</c:v>
                </c:pt>
                <c:pt idx="16">
                  <c:v>16.752872</c:v>
                </c:pt>
                <c:pt idx="17">
                  <c:v>19.156002</c:v>
                </c:pt>
                <c:pt idx="18">
                  <c:v>20.795279</c:v>
                </c:pt>
                <c:pt idx="19">
                  <c:v>22.019698</c:v>
                </c:pt>
                <c:pt idx="20">
                  <c:v>23.8</c:v>
                </c:pt>
                <c:pt idx="21">
                  <c:v>24.690876</c:v>
                </c:pt>
                <c:pt idx="22">
                  <c:v>26.382491</c:v>
                </c:pt>
                <c:pt idx="23">
                  <c:v>31.808784</c:v>
                </c:pt>
                <c:pt idx="24">
                  <c:v>34.762585</c:v>
                </c:pt>
                <c:pt idx="25">
                  <c:v>37.18395</c:v>
                </c:pt>
                <c:pt idx="26">
                  <c:v>40.127752</c:v>
                </c:pt>
                <c:pt idx="27">
                  <c:v>42.495893</c:v>
                </c:pt>
                <c:pt idx="28">
                  <c:v>49.179285</c:v>
                </c:pt>
                <c:pt idx="29">
                  <c:v>51.306092</c:v>
                </c:pt>
                <c:pt idx="30">
                  <c:v>55.169276</c:v>
                </c:pt>
                <c:pt idx="31">
                  <c:v>65.868799</c:v>
                </c:pt>
                <c:pt idx="32">
                  <c:v>71.947426</c:v>
                </c:pt>
                <c:pt idx="33">
                  <c:v>77.337678</c:v>
                </c:pt>
                <c:pt idx="34">
                  <c:v>83.894652</c:v>
                </c:pt>
                <c:pt idx="35">
                  <c:v>92.160761</c:v>
                </c:pt>
                <c:pt idx="36">
                  <c:v>101.008486</c:v>
                </c:pt>
                <c:pt idx="37">
                  <c:v>120.242234</c:v>
                </c:pt>
                <c:pt idx="38">
                  <c:v>126.212259</c:v>
                </c:pt>
                <c:pt idx="39">
                  <c:v>129.968355</c:v>
                </c:pt>
                <c:pt idx="40">
                  <c:v>138.904393</c:v>
                </c:pt>
                <c:pt idx="41">
                  <c:v>147.215633</c:v>
                </c:pt>
                <c:pt idx="42">
                  <c:v>157.152442</c:v>
                </c:pt>
                <c:pt idx="43">
                  <c:v>163.802597</c:v>
                </c:pt>
                <c:pt idx="44">
                  <c:v>173.2615</c:v>
                </c:pt>
                <c:pt idx="45">
                  <c:v>180.589455</c:v>
                </c:pt>
                <c:pt idx="46">
                  <c:v>191.393939</c:v>
                </c:pt>
                <c:pt idx="47">
                  <c:v>201.815802</c:v>
                </c:pt>
                <c:pt idx="48">
                  <c:v>217.102462</c:v>
                </c:pt>
                <c:pt idx="49">
                  <c:v>230.485928</c:v>
                </c:pt>
                <c:pt idx="50">
                  <c:v>248.499214</c:v>
                </c:pt>
                <c:pt idx="51">
                  <c:v>286.094556</c:v>
                </c:pt>
                <c:pt idx="52">
                  <c:v>318.624568</c:v>
                </c:pt>
                <c:pt idx="53">
                  <c:v>353.71349</c:v>
                </c:pt>
                <c:pt idx="54">
                  <c:v>384.939485</c:v>
                </c:pt>
                <c:pt idx="55">
                  <c:v>425.860958</c:v>
                </c:pt>
                <c:pt idx="56">
                  <c:v>463.758833</c:v>
                </c:pt>
                <c:pt idx="57">
                  <c:v>499.127741</c:v>
                </c:pt>
                <c:pt idx="58">
                  <c:v>551.75092</c:v>
                </c:pt>
                <c:pt idx="59">
                  <c:v>602.072354</c:v>
                </c:pt>
                <c:pt idx="60">
                  <c:v>651.972984</c:v>
                </c:pt>
                <c:pt idx="61">
                  <c:v>730.552938</c:v>
                </c:pt>
                <c:pt idx="62">
                  <c:v>786.898138</c:v>
                </c:pt>
                <c:pt idx="63">
                  <c:v>842.864309</c:v>
                </c:pt>
                <c:pt idx="64">
                  <c:v>966.993087</c:v>
                </c:pt>
                <c:pt idx="65">
                  <c:v>1053.474516</c:v>
                </c:pt>
                <c:pt idx="66">
                  <c:v>1160.300687</c:v>
                </c:pt>
                <c:pt idx="67">
                  <c:v>1258.290513</c:v>
                </c:pt>
                <c:pt idx="68">
                  <c:v>1372.368913</c:v>
                </c:pt>
                <c:pt idx="69">
                  <c:v>1502.542306</c:v>
                </c:pt>
                <c:pt idx="70">
                  <c:v>1622.041465</c:v>
                </c:pt>
                <c:pt idx="71">
                  <c:v>1797.137713</c:v>
                </c:pt>
                <c:pt idx="72">
                  <c:v>2008.761784</c:v>
                </c:pt>
                <c:pt idx="73">
                  <c:v>2162.067871</c:v>
                </c:pt>
                <c:pt idx="74">
                  <c:v>2569.578208</c:v>
                </c:pt>
                <c:pt idx="75">
                  <c:v>2974.791993</c:v>
                </c:pt>
                <c:pt idx="76">
                  <c:v>3400.237391</c:v>
                </c:pt>
                <c:pt idx="77">
                  <c:v>3841.163011</c:v>
                </c:pt>
                <c:pt idx="78">
                  <c:v>4653.932745</c:v>
                </c:pt>
                <c:pt idx="79">
                  <c:v>5805.414935</c:v>
                </c:pt>
                <c:pt idx="80">
                  <c:v>7376.080723</c:v>
                </c:pt>
                <c:pt idx="81">
                  <c:v>8604.22198</c:v>
                </c:pt>
                <c:pt idx="82">
                  <c:v>9545.724824</c:v>
                </c:pt>
                <c:pt idx="83">
                  <c:v>10335.692655</c:v>
                </c:pt>
                <c:pt idx="84">
                  <c:v>11101.066288</c:v>
                </c:pt>
                <c:pt idx="85">
                  <c:v>11720.120326</c:v>
                </c:pt>
                <c:pt idx="86">
                  <c:v>12418.544023</c:v>
                </c:pt>
                <c:pt idx="87">
                  <c:v>12973.707065</c:v>
                </c:pt>
                <c:pt idx="88">
                  <c:v>13543.364296</c:v>
                </c:pt>
                <c:pt idx="89">
                  <c:v>14396.883064</c:v>
                </c:pt>
                <c:pt idx="90">
                  <c:v>15849.921438</c:v>
                </c:pt>
                <c:pt idx="91">
                  <c:v>17089.143893</c:v>
                </c:pt>
                <c:pt idx="92">
                  <c:v>19072.679701</c:v>
                </c:pt>
                <c:pt idx="93">
                  <c:v>20648.748345</c:v>
                </c:pt>
                <c:pt idx="94">
                  <c:v>22616.937182</c:v>
                </c:pt>
                <c:pt idx="95">
                  <c:v>26525.934656</c:v>
                </c:pt>
                <c:pt idx="96">
                  <c:v>28507.990166</c:v>
                </c:pt>
                <c:pt idx="97">
                  <c:v>29358.082791</c:v>
                </c:pt>
                <c:pt idx="98">
                  <c:v>31099.264455</c:v>
                </c:pt>
                <c:pt idx="99">
                  <c:v>32528.249295</c:v>
                </c:pt>
                <c:pt idx="100">
                  <c:v>33865.022251</c:v>
                </c:pt>
                <c:pt idx="101">
                  <c:v>35599.621471</c:v>
                </c:pt>
                <c:pt idx="102">
                  <c:v>36553.368485</c:v>
                </c:pt>
                <c:pt idx="103">
                  <c:v>37893.844733</c:v>
                </c:pt>
                <c:pt idx="104">
                  <c:v>38989.342565</c:v>
                </c:pt>
                <c:pt idx="105">
                  <c:v>40325.321348</c:v>
                </c:pt>
                <c:pt idx="106">
                  <c:v>41808.045653</c:v>
                </c:pt>
                <c:pt idx="107">
                  <c:v>43194.602655</c:v>
                </c:pt>
                <c:pt idx="108">
                  <c:v>44575.745176</c:v>
                </c:pt>
                <c:pt idx="109">
                  <c:v>46849.831226</c:v>
                </c:pt>
                <c:pt idx="110">
                  <c:v>48235.738567</c:v>
                </c:pt>
                <c:pt idx="111">
                  <c:v>49398.852122</c:v>
                </c:pt>
                <c:pt idx="112">
                  <c:v>51674.486881</c:v>
                </c:pt>
                <c:pt idx="113">
                  <c:v>53655.2365</c:v>
                </c:pt>
                <c:pt idx="114">
                  <c:v>56037.734462</c:v>
                </c:pt>
                <c:pt idx="115">
                  <c:v>59750.386305</c:v>
                </c:pt>
                <c:pt idx="116">
                  <c:v>61582.143971</c:v>
                </c:pt>
                <c:pt idx="117">
                  <c:v>63412.609711</c:v>
                </c:pt>
                <c:pt idx="118">
                  <c:v>65369.09195</c:v>
                </c:pt>
                <c:pt idx="119">
                  <c:v>66925.938907</c:v>
                </c:pt>
                <c:pt idx="120">
                  <c:v>69019.290705</c:v>
                </c:pt>
                <c:pt idx="121">
                  <c:v>71292.211453</c:v>
                </c:pt>
                <c:pt idx="122">
                  <c:v>75742.041056</c:v>
                </c:pt>
                <c:pt idx="123">
                  <c:v>77248.690945</c:v>
                </c:pt>
                <c:pt idx="124">
                  <c:v>79525.55965</c:v>
                </c:pt>
                <c:pt idx="125">
                  <c:v>81563.399765</c:v>
                </c:pt>
                <c:pt idx="126">
                  <c:v>83874.17973</c:v>
                </c:pt>
                <c:pt idx="127">
                  <c:v>85759.586764</c:v>
                </c:pt>
                <c:pt idx="128">
                  <c:v>89172.350468</c:v>
                </c:pt>
                <c:pt idx="129">
                  <c:v>92008.611867</c:v>
                </c:pt>
                <c:pt idx="130">
                  <c:v>95033.791652</c:v>
                </c:pt>
                <c:pt idx="131">
                  <c:v>97381.682336</c:v>
                </c:pt>
                <c:pt idx="132">
                  <c:v>99116.431942</c:v>
                </c:pt>
                <c:pt idx="133">
                  <c:v>101467.270308</c:v>
                </c:pt>
                <c:pt idx="134">
                  <c:v>102980.268709</c:v>
                </c:pt>
                <c:pt idx="135">
                  <c:v>105277.30608</c:v>
                </c:pt>
                <c:pt idx="136">
                  <c:v>106533.156756</c:v>
                </c:pt>
                <c:pt idx="137">
                  <c:v>108560.236506</c:v>
                </c:pt>
                <c:pt idx="138">
                  <c:v>110118.557163</c:v>
                </c:pt>
                <c:pt idx="139">
                  <c:v>112326.229652</c:v>
                </c:pt>
                <c:pt idx="140">
                  <c:v>114348.888771</c:v>
                </c:pt>
                <c:pt idx="141">
                  <c:v>115624.497715</c:v>
                </c:pt>
                <c:pt idx="142">
                  <c:v>117476.523128</c:v>
                </c:pt>
                <c:pt idx="143">
                  <c:v>118551.641086</c:v>
                </c:pt>
                <c:pt idx="144">
                  <c:v>122082.812719</c:v>
                </c:pt>
                <c:pt idx="145">
                  <c:v>124277.81831</c:v>
                </c:pt>
                <c:pt idx="146">
                  <c:v>126551.501141</c:v>
                </c:pt>
                <c:pt idx="147">
                  <c:v>129178.292958</c:v>
                </c:pt>
                <c:pt idx="148">
                  <c:v>130671.233801</c:v>
                </c:pt>
                <c:pt idx="149">
                  <c:v>132067.413372</c:v>
                </c:pt>
                <c:pt idx="150">
                  <c:v>135117.731375</c:v>
                </c:pt>
                <c:pt idx="151">
                  <c:v>137384.889783</c:v>
                </c:pt>
                <c:pt idx="152">
                  <c:v>139266.481398</c:v>
                </c:pt>
                <c:pt idx="153">
                  <c:v>141343.240755</c:v>
                </c:pt>
                <c:pt idx="154">
                  <c:v>143081.765233</c:v>
                </c:pt>
                <c:pt idx="155">
                  <c:v>145430.961262</c:v>
                </c:pt>
                <c:pt idx="156">
                  <c:v>148390.863904</c:v>
                </c:pt>
                <c:pt idx="157">
                  <c:v>150141.354858</c:v>
                </c:pt>
                <c:pt idx="158">
                  <c:v>151178.979155</c:v>
                </c:pt>
                <c:pt idx="159">
                  <c:v>152599.230112</c:v>
                </c:pt>
                <c:pt idx="160">
                  <c:v>154192.921011</c:v>
                </c:pt>
                <c:pt idx="161">
                  <c:v>155176.494699</c:v>
                </c:pt>
                <c:pt idx="162">
                  <c:v>156230.531562</c:v>
                </c:pt>
                <c:pt idx="163">
                  <c:v>157943.793171</c:v>
                </c:pt>
                <c:pt idx="164">
                  <c:v>159813.41176</c:v>
                </c:pt>
                <c:pt idx="165">
                  <c:v>161822.845643</c:v>
                </c:pt>
                <c:pt idx="166">
                  <c:v>165722.980375</c:v>
                </c:pt>
                <c:pt idx="167">
                  <c:v>181563.676918</c:v>
                </c:pt>
                <c:pt idx="168">
                  <c:v>184938.063614</c:v>
                </c:pt>
                <c:pt idx="169">
                  <c:v>187893.82675</c:v>
                </c:pt>
                <c:pt idx="170">
                  <c:v>189739.230107</c:v>
                </c:pt>
                <c:pt idx="171">
                  <c:v>193921.042946</c:v>
                </c:pt>
                <c:pt idx="172">
                  <c:v>199823.644287</c:v>
                </c:pt>
                <c:pt idx="173">
                  <c:v>202237.081559</c:v>
                </c:pt>
                <c:pt idx="174">
                  <c:v>203939.111071</c:v>
                </c:pt>
                <c:pt idx="175">
                  <c:v>207018.196067</c:v>
                </c:pt>
                <c:pt idx="176">
                  <c:v>211423.912047</c:v>
                </c:pt>
                <c:pt idx="177">
                  <c:v>213200.907819</c:v>
                </c:pt>
                <c:pt idx="178">
                  <c:v>217971.437647</c:v>
                </c:pt>
                <c:pt idx="179">
                  <c:v>220731.31525</c:v>
                </c:pt>
                <c:pt idx="180">
                  <c:v>224973.060433</c:v>
                </c:pt>
                <c:pt idx="181">
                  <c:v>228719.437638</c:v>
                </c:pt>
                <c:pt idx="182">
                  <c:v>231824.951552</c:v>
                </c:pt>
                <c:pt idx="183">
                  <c:v>234997.362623</c:v>
                </c:pt>
                <c:pt idx="184">
                  <c:v>240343.378258</c:v>
                </c:pt>
                <c:pt idx="185">
                  <c:v>244914.705468</c:v>
                </c:pt>
                <c:pt idx="186">
                  <c:v>249722.163594</c:v>
                </c:pt>
                <c:pt idx="187">
                  <c:v>253630.708098</c:v>
                </c:pt>
                <c:pt idx="188">
                  <c:v>260189.141631</c:v>
                </c:pt>
                <c:pt idx="189">
                  <c:v>263957.884539</c:v>
                </c:pt>
                <c:pt idx="190">
                  <c:v>260806.936411</c:v>
                </c:pt>
                <c:pt idx="191">
                  <c:v>279668.290132</c:v>
                </c:pt>
                <c:pt idx="192">
                  <c:v>285688.542186</c:v>
                </c:pt>
                <c:pt idx="193">
                  <c:v>303709.510632</c:v>
                </c:pt>
                <c:pt idx="194">
                  <c:v>321680.56657</c:v>
                </c:pt>
                <c:pt idx="195">
                  <c:v>329835.28237</c:v>
                </c:pt>
                <c:pt idx="196">
                  <c:v>366733.917629</c:v>
                </c:pt>
                <c:pt idx="197">
                  <c:v>386197.018538</c:v>
                </c:pt>
                <c:pt idx="198">
                  <c:v>388417.258009</c:v>
                </c:pt>
                <c:pt idx="199">
                  <c:v>399376.854872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Thousands of Sequences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00"/>
                <c:pt idx="0">
                  <c:v>0.606</c:v>
                </c:pt>
                <c:pt idx="1">
                  <c:v>2.427</c:v>
                </c:pt>
                <c:pt idx="2">
                  <c:v>3.665</c:v>
                </c:pt>
                <c:pt idx="3">
                  <c:v>4.135</c:v>
                </c:pt>
                <c:pt idx="4">
                  <c:v>4.175</c:v>
                </c:pt>
                <c:pt idx="5">
                  <c:v>4.393</c:v>
                </c:pt>
                <c:pt idx="6">
                  <c:v>4.954</c:v>
                </c:pt>
                <c:pt idx="7">
                  <c:v>5.7</c:v>
                </c:pt>
                <c:pt idx="8">
                  <c:v>6.642</c:v>
                </c:pt>
                <c:pt idx="9">
                  <c:v>7.416</c:v>
                </c:pt>
                <c:pt idx="10">
                  <c:v>8.823</c:v>
                </c:pt>
                <c:pt idx="11">
                  <c:v>9.978</c:v>
                </c:pt>
                <c:pt idx="12">
                  <c:v>10.913</c:v>
                </c:pt>
                <c:pt idx="13">
                  <c:v>12.534</c:v>
                </c:pt>
                <c:pt idx="14">
                  <c:v>14.02</c:v>
                </c:pt>
                <c:pt idx="15">
                  <c:v>14.584</c:v>
                </c:pt>
                <c:pt idx="16">
                  <c:v>15.465</c:v>
                </c:pt>
                <c:pt idx="17">
                  <c:v>17.047</c:v>
                </c:pt>
                <c:pt idx="18">
                  <c:v>18.226</c:v>
                </c:pt>
                <c:pt idx="19">
                  <c:v>19.044</c:v>
                </c:pt>
                <c:pt idx="20">
                  <c:v>20.579</c:v>
                </c:pt>
                <c:pt idx="21">
                  <c:v>21.248</c:v>
                </c:pt>
                <c:pt idx="22">
                  <c:v>22.479</c:v>
                </c:pt>
                <c:pt idx="23">
                  <c:v>26.317</c:v>
                </c:pt>
                <c:pt idx="24">
                  <c:v>28.791</c:v>
                </c:pt>
                <c:pt idx="25">
                  <c:v>31.229</c:v>
                </c:pt>
                <c:pt idx="26">
                  <c:v>33.377</c:v>
                </c:pt>
                <c:pt idx="27">
                  <c:v>35.1</c:v>
                </c:pt>
                <c:pt idx="28">
                  <c:v>39.533</c:v>
                </c:pt>
                <c:pt idx="29">
                  <c:v>41.057</c:v>
                </c:pt>
                <c:pt idx="30">
                  <c:v>43.903</c:v>
                </c:pt>
                <c:pt idx="31">
                  <c:v>51.418</c:v>
                </c:pt>
                <c:pt idx="32">
                  <c:v>55.627</c:v>
                </c:pt>
                <c:pt idx="33">
                  <c:v>58.952</c:v>
                </c:pt>
                <c:pt idx="34">
                  <c:v>65.1</c:v>
                </c:pt>
                <c:pt idx="35">
                  <c:v>71.28</c:v>
                </c:pt>
                <c:pt idx="36">
                  <c:v>78.608</c:v>
                </c:pt>
                <c:pt idx="37">
                  <c:v>97.084</c:v>
                </c:pt>
                <c:pt idx="38">
                  <c:v>106.684</c:v>
                </c:pt>
                <c:pt idx="39">
                  <c:v>111.911</c:v>
                </c:pt>
                <c:pt idx="40">
                  <c:v>120.134</c:v>
                </c:pt>
                <c:pt idx="41">
                  <c:v>131.328</c:v>
                </c:pt>
                <c:pt idx="42">
                  <c:v>143.492</c:v>
                </c:pt>
                <c:pt idx="43">
                  <c:v>150.744</c:v>
                </c:pt>
                <c:pt idx="44">
                  <c:v>162.946</c:v>
                </c:pt>
                <c:pt idx="45">
                  <c:v>169.896</c:v>
                </c:pt>
                <c:pt idx="46">
                  <c:v>182.753</c:v>
                </c:pt>
                <c:pt idx="47">
                  <c:v>196.703</c:v>
                </c:pt>
                <c:pt idx="48">
                  <c:v>215.273</c:v>
                </c:pt>
                <c:pt idx="49">
                  <c:v>237.775</c:v>
                </c:pt>
                <c:pt idx="50">
                  <c:v>269.478</c:v>
                </c:pt>
                <c:pt idx="51">
                  <c:v>352.414</c:v>
                </c:pt>
                <c:pt idx="52">
                  <c:v>425.211</c:v>
                </c:pt>
                <c:pt idx="53">
                  <c:v>492.483</c:v>
                </c:pt>
                <c:pt idx="54">
                  <c:v>555.694</c:v>
                </c:pt>
                <c:pt idx="55">
                  <c:v>620.765</c:v>
                </c:pt>
                <c:pt idx="56">
                  <c:v>685.693</c:v>
                </c:pt>
                <c:pt idx="57">
                  <c:v>744.295</c:v>
                </c:pt>
                <c:pt idx="58">
                  <c:v>835.487</c:v>
                </c:pt>
                <c:pt idx="59">
                  <c:v>920.588</c:v>
                </c:pt>
                <c:pt idx="60">
                  <c:v>1021.211</c:v>
                </c:pt>
                <c:pt idx="61">
                  <c:v>1114.581</c:v>
                </c:pt>
                <c:pt idx="62">
                  <c:v>1192.505</c:v>
                </c:pt>
                <c:pt idx="63">
                  <c:v>1274.747</c:v>
                </c:pt>
                <c:pt idx="64">
                  <c:v>1491.069</c:v>
                </c:pt>
                <c:pt idx="65">
                  <c:v>1610.848</c:v>
                </c:pt>
                <c:pt idx="66">
                  <c:v>1765.847</c:v>
                </c:pt>
                <c:pt idx="67">
                  <c:v>1891.953</c:v>
                </c:pt>
                <c:pt idx="68">
                  <c:v>2042.325</c:v>
                </c:pt>
                <c:pt idx="69">
                  <c:v>2209.232</c:v>
                </c:pt>
                <c:pt idx="70">
                  <c:v>2355.928</c:v>
                </c:pt>
                <c:pt idx="71">
                  <c:v>2532.359</c:v>
                </c:pt>
                <c:pt idx="72">
                  <c:v>2837.897</c:v>
                </c:pt>
                <c:pt idx="73">
                  <c:v>3043.729</c:v>
                </c:pt>
                <c:pt idx="74">
                  <c:v>3525.418</c:v>
                </c:pt>
                <c:pt idx="75">
                  <c:v>4028.171</c:v>
                </c:pt>
                <c:pt idx="76">
                  <c:v>4610.118</c:v>
                </c:pt>
                <c:pt idx="77">
                  <c:v>4864.57</c:v>
                </c:pt>
                <c:pt idx="78">
                  <c:v>5354.511</c:v>
                </c:pt>
                <c:pt idx="79">
                  <c:v>5691.17</c:v>
                </c:pt>
                <c:pt idx="80">
                  <c:v>6215.002</c:v>
                </c:pt>
                <c:pt idx="81">
                  <c:v>7077.491</c:v>
                </c:pt>
                <c:pt idx="82">
                  <c:v>8214.339</c:v>
                </c:pt>
                <c:pt idx="83">
                  <c:v>9102.634</c:v>
                </c:pt>
                <c:pt idx="84">
                  <c:v>10106.023</c:v>
                </c:pt>
                <c:pt idx="85">
                  <c:v>10896.781</c:v>
                </c:pt>
                <c:pt idx="86">
                  <c:v>11545.572</c:v>
                </c:pt>
                <c:pt idx="87">
                  <c:v>12243.766</c:v>
                </c:pt>
                <c:pt idx="88">
                  <c:v>12813.516</c:v>
                </c:pt>
                <c:pt idx="89">
                  <c:v>13602.262</c:v>
                </c:pt>
                <c:pt idx="90">
                  <c:v>14976.31</c:v>
                </c:pt>
                <c:pt idx="91">
                  <c:v>15465.325</c:v>
                </c:pt>
                <c:pt idx="92">
                  <c:v>16769.983</c:v>
                </c:pt>
                <c:pt idx="93">
                  <c:v>17471.13</c:v>
                </c:pt>
                <c:pt idx="94">
                  <c:v>18197.119</c:v>
                </c:pt>
                <c:pt idx="95">
                  <c:v>19808.101</c:v>
                </c:pt>
                <c:pt idx="96">
                  <c:v>22318.883</c:v>
                </c:pt>
                <c:pt idx="97">
                  <c:v>23035.823</c:v>
                </c:pt>
                <c:pt idx="98">
                  <c:v>24027.936</c:v>
                </c:pt>
                <c:pt idx="99">
                  <c:v>25592.865</c:v>
                </c:pt>
                <c:pt idx="100">
                  <c:v>27213.748</c:v>
                </c:pt>
                <c:pt idx="101">
                  <c:v>29819.397</c:v>
                </c:pt>
                <c:pt idx="102">
                  <c:v>30968.418</c:v>
                </c:pt>
                <c:pt idx="103">
                  <c:v>32549.4</c:v>
                </c:pt>
                <c:pt idx="104">
                  <c:v>33676.218</c:v>
                </c:pt>
                <c:pt idx="105">
                  <c:v>35532.003</c:v>
                </c:pt>
                <c:pt idx="106">
                  <c:v>37343.937</c:v>
                </c:pt>
                <c:pt idx="107">
                  <c:v>38941.263</c:v>
                </c:pt>
                <c:pt idx="108">
                  <c:v>40604.319</c:v>
                </c:pt>
                <c:pt idx="109">
                  <c:v>42734.478</c:v>
                </c:pt>
                <c:pt idx="110">
                  <c:v>44202.133</c:v>
                </c:pt>
                <c:pt idx="111">
                  <c:v>45236.251</c:v>
                </c:pt>
                <c:pt idx="112">
                  <c:v>46947.388</c:v>
                </c:pt>
                <c:pt idx="113">
                  <c:v>49152.445</c:v>
                </c:pt>
                <c:pt idx="114">
                  <c:v>52016.762</c:v>
                </c:pt>
                <c:pt idx="115">
                  <c:v>54584.635</c:v>
                </c:pt>
                <c:pt idx="116">
                  <c:v>56620.5</c:v>
                </c:pt>
                <c:pt idx="117">
                  <c:v>58890.345</c:v>
                </c:pt>
                <c:pt idx="118">
                  <c:v>61132.599</c:v>
                </c:pt>
                <c:pt idx="119">
                  <c:v>62765.195</c:v>
                </c:pt>
                <c:pt idx="120">
                  <c:v>64893.747</c:v>
                </c:pt>
                <c:pt idx="121">
                  <c:v>67218.344</c:v>
                </c:pt>
                <c:pt idx="122">
                  <c:v>71802.595</c:v>
                </c:pt>
                <c:pt idx="123">
                  <c:v>73078.143</c:v>
                </c:pt>
                <c:pt idx="124">
                  <c:v>76146.236</c:v>
                </c:pt>
                <c:pt idx="125">
                  <c:v>77632.813</c:v>
                </c:pt>
                <c:pt idx="126">
                  <c:v>80388.382</c:v>
                </c:pt>
                <c:pt idx="127">
                  <c:v>82853.685</c:v>
                </c:pt>
                <c:pt idx="128">
                  <c:v>85500.73</c:v>
                </c:pt>
                <c:pt idx="129">
                  <c:v>88554.578</c:v>
                </c:pt>
                <c:pt idx="130">
                  <c:v>92748.599</c:v>
                </c:pt>
                <c:pt idx="131">
                  <c:v>96400.79</c:v>
                </c:pt>
                <c:pt idx="132">
                  <c:v>98868.465</c:v>
                </c:pt>
                <c:pt idx="133">
                  <c:v>101815.678</c:v>
                </c:pt>
                <c:pt idx="134">
                  <c:v>103335.421</c:v>
                </c:pt>
                <c:pt idx="135">
                  <c:v>106073.709</c:v>
                </c:pt>
                <c:pt idx="136">
                  <c:v>108431.692</c:v>
                </c:pt>
                <c:pt idx="137">
                  <c:v>110946.879</c:v>
                </c:pt>
                <c:pt idx="138">
                  <c:v>112910.95</c:v>
                </c:pt>
                <c:pt idx="139">
                  <c:v>116461.672</c:v>
                </c:pt>
                <c:pt idx="140">
                  <c:v>119112.251</c:v>
                </c:pt>
                <c:pt idx="141">
                  <c:v>120604.423</c:v>
                </c:pt>
                <c:pt idx="142">
                  <c:v>122941.883</c:v>
                </c:pt>
                <c:pt idx="143">
                  <c:v>125764.384</c:v>
                </c:pt>
                <c:pt idx="144">
                  <c:v>129902.276</c:v>
                </c:pt>
                <c:pt idx="145">
                  <c:v>132015.054</c:v>
                </c:pt>
                <c:pt idx="146">
                  <c:v>135440.924</c:v>
                </c:pt>
                <c:pt idx="147">
                  <c:v>140482.268</c:v>
                </c:pt>
                <c:pt idx="148">
                  <c:v>142284.608</c:v>
                </c:pt>
                <c:pt idx="149">
                  <c:v>144458.648</c:v>
                </c:pt>
                <c:pt idx="150">
                  <c:v>146413.798</c:v>
                </c:pt>
                <c:pt idx="151">
                  <c:v>149819.246</c:v>
                </c:pt>
                <c:pt idx="152">
                  <c:v>151824.421</c:v>
                </c:pt>
                <c:pt idx="153">
                  <c:v>154130.21</c:v>
                </c:pt>
                <c:pt idx="154">
                  <c:v>156424.033</c:v>
                </c:pt>
                <c:pt idx="155">
                  <c:v>157889.737</c:v>
                </c:pt>
                <c:pt idx="156">
                  <c:v>161140.325</c:v>
                </c:pt>
                <c:pt idx="157">
                  <c:v>162886.727</c:v>
                </c:pt>
                <c:pt idx="158">
                  <c:v>164136.731</c:v>
                </c:pt>
                <c:pt idx="159">
                  <c:v>165740.164</c:v>
                </c:pt>
                <c:pt idx="160">
                  <c:v>167295.84</c:v>
                </c:pt>
                <c:pt idx="161">
                  <c:v>168335.396</c:v>
                </c:pt>
                <c:pt idx="162">
                  <c:v>169331.407</c:v>
                </c:pt>
                <c:pt idx="163">
                  <c:v>171123.749</c:v>
                </c:pt>
                <c:pt idx="164">
                  <c:v>171744.486</c:v>
                </c:pt>
                <c:pt idx="165">
                  <c:v>173353.076</c:v>
                </c:pt>
                <c:pt idx="166">
                  <c:v>174108.75</c:v>
                </c:pt>
                <c:pt idx="167">
                  <c:v>178322.253</c:v>
                </c:pt>
                <c:pt idx="168">
                  <c:v>179295.769</c:v>
                </c:pt>
                <c:pt idx="169">
                  <c:v>181336.445</c:v>
                </c:pt>
                <c:pt idx="170">
                  <c:v>182188.746</c:v>
                </c:pt>
                <c:pt idx="171">
                  <c:v>185019.352</c:v>
                </c:pt>
                <c:pt idx="172">
                  <c:v>187066.846</c:v>
                </c:pt>
                <c:pt idx="173">
                  <c:v>188372.017</c:v>
                </c:pt>
                <c:pt idx="174">
                  <c:v>189232.925</c:v>
                </c:pt>
                <c:pt idx="175">
                  <c:v>190250.235</c:v>
                </c:pt>
                <c:pt idx="176">
                  <c:v>193739.511</c:v>
                </c:pt>
                <c:pt idx="177">
                  <c:v>194463.572</c:v>
                </c:pt>
                <c:pt idx="178">
                  <c:v>196120.831</c:v>
                </c:pt>
                <c:pt idx="179">
                  <c:v>197390.691</c:v>
                </c:pt>
                <c:pt idx="180">
                  <c:v>198565.475</c:v>
                </c:pt>
                <c:pt idx="181">
                  <c:v>199341.377</c:v>
                </c:pt>
                <c:pt idx="182">
                  <c:v>200877.884</c:v>
                </c:pt>
                <c:pt idx="183">
                  <c:v>201663.568</c:v>
                </c:pt>
                <c:pt idx="184">
                  <c:v>203180.606</c:v>
                </c:pt>
                <c:pt idx="185">
                  <c:v>203953.682</c:v>
                </c:pt>
                <c:pt idx="186">
                  <c:v>206293.625</c:v>
                </c:pt>
                <c:pt idx="187">
                  <c:v>207040.555</c:v>
                </c:pt>
                <c:pt idx="188">
                  <c:v>208452.303</c:v>
                </c:pt>
                <c:pt idx="189">
                  <c:v>209775.348</c:v>
                </c:pt>
                <c:pt idx="190">
                  <c:v>208831.05</c:v>
                </c:pt>
                <c:pt idx="191">
                  <c:v>209656.636</c:v>
                </c:pt>
                <c:pt idx="192">
                  <c:v>211281.415</c:v>
                </c:pt>
                <c:pt idx="193">
                  <c:v>212260.377</c:v>
                </c:pt>
                <c:pt idx="194">
                  <c:v>212775.414</c:v>
                </c:pt>
                <c:pt idx="195">
                  <c:v>213383.758</c:v>
                </c:pt>
                <c:pt idx="196">
                  <c:v>213865.349</c:v>
                </c:pt>
                <c:pt idx="197">
                  <c:v>216763.706</c:v>
                </c:pt>
                <c:pt idx="198">
                  <c:v>215333.02</c:v>
                </c:pt>
                <c:pt idx="199">
                  <c:v>216214.215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0"/>
        <c:axId val="38350258"/>
        <c:axId val="56596956"/>
      </c:lineChart>
      <c:catAx>
        <c:axId val="3835025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56596956"/>
        <c:crosses val="autoZero"/>
        <c:auto val="1"/>
        <c:lblAlgn val="ctr"/>
        <c:lblOffset val="100"/>
        <c:noMultiLvlLbl val="0"/>
      </c:catAx>
      <c:valAx>
        <c:axId val="56596956"/>
        <c:scaling>
          <c:orientation val="minMax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38350258"/>
        <c:crosses val="autoZero"/>
        <c:crossBetween val="midCat"/>
      </c:valAx>
      <c:spPr>
        <a:noFill/>
        <a:ln w="0">
          <a:solidFill>
            <a:srgbClr val="b3b3b3"/>
          </a:solidFill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F2064F9-02DE-4E30-9B46-684FC61C169B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hyperlink" Target="https://www.ncbi.nlm.nih.gov/" TargetMode="External"/><Relationship Id="rId3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2: биологически правильное сравнение строк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Схожесть химической структуры аминокислот или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использовать эту схожесть для сравнения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Понятие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Весовые матрицы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Алгоритмы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Штрафы за разрывы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использовать динамическое программирование?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Имеем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 подзадач выравниваний S1[1,i]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Первоначальная задача — одна из подзадач (выравнивание S1[1,n]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S2[1,m])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Каждая подзадача решается на основе решения более мелких подзадач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Поиск оптимального выравнивания </a:t>
            </a:r>
            <a:r>
              <a:rPr b="0" lang="ru-RU" sz="3200" spc="-1" strike="noStrike">
                <a:solidFill>
                  <a:srgbClr val="050505"/>
                </a:solidFill>
                <a:latin typeface="Times New Roman"/>
              </a:rPr>
              <a:t>S1[1,i] с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620000" y="1368000"/>
            <a:ext cx="8100000" cy="15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Попадаем в точку (i,j) только из трех позиций — (i-1, j-1), (i-1, j), (i, j-1)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Зная веса оптимальных выравниваний этих позиций, вес F(i,j) определится как: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657440" y="2948040"/>
            <a:ext cx="3814560" cy="230796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5976000" y="2585520"/>
            <a:ext cx="2823480" cy="30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Что должны отражать веса? Как их получить?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Реальный эволюционный процесс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Какова вероятность, что выравнивание биологически значимое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модель: продукт случайных событий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модель: две последовательности произошли от одного предка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Как?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Определяем вес как отношение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Получаем аддитивную весовую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Функцию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Остается выяснить p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ab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и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b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754760" y="2376000"/>
            <a:ext cx="2088000" cy="53928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754760" y="2952000"/>
            <a:ext cx="1893240" cy="53676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7056000" y="3405600"/>
            <a:ext cx="3024000" cy="95436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6984000" y="4359960"/>
            <a:ext cx="2244240" cy="89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получить ожидаемые и наблюдаемые вероятности замен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620000" y="1296000"/>
            <a:ext cx="6300000" cy="336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Первая матрица появилась в 70-х, снова Маргарет Дейхофф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Сделать выравнивание интуитивно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Использовать крайне консервативные последовательности, затем выравнивать с полученной матрицей менее консервативные и так далее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Затем создавали базы типа Blocks (Hennikof &amp; Hennikof, 1991) и снова строили матрицы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8208000" y="864000"/>
            <a:ext cx="1512000" cy="648000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Выравнивание</a:t>
            </a:r>
            <a:endParaRPr b="0" lang="ru-RU" sz="1600" spc="-1" strike="noStrike"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8352000" y="1944000"/>
            <a:ext cx="1368000" cy="648000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Матрица</a:t>
            </a:r>
            <a:endParaRPr b="0" lang="ru-RU" sz="1600" spc="-1" strike="noStrike">
              <a:latin typeface="Times New Roman"/>
            </a:endParaRPr>
          </a:p>
          <a:p>
            <a:pPr algn="ctr"/>
            <a:r>
              <a:rPr b="0" lang="ru-RU" sz="1600" spc="-1" strike="noStrike">
                <a:latin typeface="Times New Roman"/>
              </a:rPr>
              <a:t>весов</a:t>
            </a:r>
            <a:endParaRPr b="0" lang="ru-RU" sz="1600" spc="-1" strike="noStrike">
              <a:latin typeface="Times New Roman"/>
            </a:endParaRPr>
          </a:p>
        </p:txBody>
      </p:sp>
      <p:sp>
        <p:nvSpPr>
          <p:cNvPr id="87" name=""/>
          <p:cNvSpPr/>
          <p:nvPr/>
        </p:nvSpPr>
        <p:spPr>
          <a:xfrm>
            <a:off x="9432000" y="1296000"/>
            <a:ext cx="648000" cy="864000"/>
          </a:xfrm>
          <a:custGeom>
            <a:avLst/>
            <a:gdLst/>
            <a:ahLst/>
            <a:rect l="0" t="0" r="r" b="b"/>
            <a:pathLst>
              <a:path w="1099" h="2674">
                <a:moveTo>
                  <a:pt x="320" y="622"/>
                </a:moveTo>
                <a:lnTo>
                  <a:pt x="352" y="632"/>
                </a:lnTo>
                <a:lnTo>
                  <a:pt x="384" y="643"/>
                </a:lnTo>
                <a:lnTo>
                  <a:pt x="415" y="657"/>
                </a:lnTo>
                <a:lnTo>
                  <a:pt x="446" y="672"/>
                </a:lnTo>
                <a:lnTo>
                  <a:pt x="476" y="690"/>
                </a:lnTo>
                <a:lnTo>
                  <a:pt x="505" y="710"/>
                </a:lnTo>
                <a:lnTo>
                  <a:pt x="533" y="731"/>
                </a:lnTo>
                <a:lnTo>
                  <a:pt x="561" y="755"/>
                </a:lnTo>
                <a:lnTo>
                  <a:pt x="588" y="780"/>
                </a:lnTo>
                <a:lnTo>
                  <a:pt x="613" y="807"/>
                </a:lnTo>
                <a:lnTo>
                  <a:pt x="638" y="836"/>
                </a:lnTo>
                <a:lnTo>
                  <a:pt x="662" y="866"/>
                </a:lnTo>
                <a:lnTo>
                  <a:pt x="684" y="898"/>
                </a:lnTo>
                <a:lnTo>
                  <a:pt x="705" y="931"/>
                </a:lnTo>
                <a:lnTo>
                  <a:pt x="725" y="966"/>
                </a:lnTo>
                <a:lnTo>
                  <a:pt x="743" y="1002"/>
                </a:lnTo>
                <a:lnTo>
                  <a:pt x="760" y="1039"/>
                </a:lnTo>
                <a:lnTo>
                  <a:pt x="776" y="1077"/>
                </a:lnTo>
                <a:lnTo>
                  <a:pt x="790" y="1117"/>
                </a:lnTo>
                <a:lnTo>
                  <a:pt x="803" y="1157"/>
                </a:lnTo>
                <a:lnTo>
                  <a:pt x="814" y="1198"/>
                </a:lnTo>
                <a:lnTo>
                  <a:pt x="824" y="1239"/>
                </a:lnTo>
                <a:lnTo>
                  <a:pt x="832" y="1282"/>
                </a:lnTo>
                <a:lnTo>
                  <a:pt x="838" y="1324"/>
                </a:lnTo>
                <a:lnTo>
                  <a:pt x="843" y="1368"/>
                </a:lnTo>
                <a:lnTo>
                  <a:pt x="846" y="1411"/>
                </a:lnTo>
                <a:lnTo>
                  <a:pt x="848" y="1455"/>
                </a:lnTo>
                <a:lnTo>
                  <a:pt x="848" y="1498"/>
                </a:lnTo>
                <a:lnTo>
                  <a:pt x="846" y="1542"/>
                </a:lnTo>
                <a:lnTo>
                  <a:pt x="843" y="1585"/>
                </a:lnTo>
                <a:lnTo>
                  <a:pt x="837" y="1628"/>
                </a:lnTo>
                <a:lnTo>
                  <a:pt x="831" y="1671"/>
                </a:lnTo>
                <a:lnTo>
                  <a:pt x="823" y="1713"/>
                </a:lnTo>
                <a:lnTo>
                  <a:pt x="813" y="1755"/>
                </a:lnTo>
                <a:lnTo>
                  <a:pt x="801" y="1796"/>
                </a:lnTo>
                <a:lnTo>
                  <a:pt x="788" y="1836"/>
                </a:lnTo>
                <a:lnTo>
                  <a:pt x="774" y="1875"/>
                </a:lnTo>
                <a:lnTo>
                  <a:pt x="758" y="1913"/>
                </a:lnTo>
                <a:lnTo>
                  <a:pt x="741" y="1950"/>
                </a:lnTo>
                <a:lnTo>
                  <a:pt x="722" y="1986"/>
                </a:lnTo>
                <a:lnTo>
                  <a:pt x="702" y="2020"/>
                </a:lnTo>
                <a:lnTo>
                  <a:pt x="680" y="2053"/>
                </a:lnTo>
                <a:lnTo>
                  <a:pt x="658" y="2085"/>
                </a:lnTo>
                <a:lnTo>
                  <a:pt x="634" y="2115"/>
                </a:lnTo>
                <a:lnTo>
                  <a:pt x="609" y="2144"/>
                </a:lnTo>
                <a:lnTo>
                  <a:pt x="584" y="2170"/>
                </a:lnTo>
                <a:lnTo>
                  <a:pt x="557" y="2195"/>
                </a:lnTo>
                <a:lnTo>
                  <a:pt x="529" y="2218"/>
                </a:lnTo>
                <a:lnTo>
                  <a:pt x="500" y="2240"/>
                </a:lnTo>
                <a:lnTo>
                  <a:pt x="471" y="2259"/>
                </a:lnTo>
                <a:lnTo>
                  <a:pt x="441" y="2276"/>
                </a:lnTo>
                <a:lnTo>
                  <a:pt x="410" y="2292"/>
                </a:lnTo>
                <a:lnTo>
                  <a:pt x="379" y="2305"/>
                </a:lnTo>
                <a:lnTo>
                  <a:pt x="347" y="2316"/>
                </a:lnTo>
                <a:lnTo>
                  <a:pt x="315" y="2325"/>
                </a:lnTo>
                <a:lnTo>
                  <a:pt x="283" y="2332"/>
                </a:lnTo>
                <a:lnTo>
                  <a:pt x="250" y="2336"/>
                </a:lnTo>
                <a:lnTo>
                  <a:pt x="218" y="2339"/>
                </a:lnTo>
                <a:lnTo>
                  <a:pt x="185" y="2339"/>
                </a:lnTo>
                <a:lnTo>
                  <a:pt x="180" y="2673"/>
                </a:lnTo>
                <a:lnTo>
                  <a:pt x="225" y="2672"/>
                </a:lnTo>
                <a:lnTo>
                  <a:pt x="271" y="2669"/>
                </a:lnTo>
                <a:lnTo>
                  <a:pt x="316" y="2663"/>
                </a:lnTo>
                <a:lnTo>
                  <a:pt x="360" y="2653"/>
                </a:lnTo>
                <a:lnTo>
                  <a:pt x="405" y="2641"/>
                </a:lnTo>
                <a:lnTo>
                  <a:pt x="449" y="2626"/>
                </a:lnTo>
                <a:lnTo>
                  <a:pt x="492" y="2607"/>
                </a:lnTo>
                <a:lnTo>
                  <a:pt x="534" y="2586"/>
                </a:lnTo>
                <a:lnTo>
                  <a:pt x="576" y="2562"/>
                </a:lnTo>
                <a:lnTo>
                  <a:pt x="617" y="2535"/>
                </a:lnTo>
                <a:lnTo>
                  <a:pt x="656" y="2506"/>
                </a:lnTo>
                <a:lnTo>
                  <a:pt x="695" y="2474"/>
                </a:lnTo>
                <a:lnTo>
                  <a:pt x="732" y="2439"/>
                </a:lnTo>
                <a:lnTo>
                  <a:pt x="768" y="2402"/>
                </a:lnTo>
                <a:lnTo>
                  <a:pt x="802" y="2363"/>
                </a:lnTo>
                <a:lnTo>
                  <a:pt x="835" y="2321"/>
                </a:lnTo>
                <a:lnTo>
                  <a:pt x="866" y="2277"/>
                </a:lnTo>
                <a:lnTo>
                  <a:pt x="895" y="2231"/>
                </a:lnTo>
                <a:lnTo>
                  <a:pt x="923" y="2184"/>
                </a:lnTo>
                <a:lnTo>
                  <a:pt x="949" y="2134"/>
                </a:lnTo>
                <a:lnTo>
                  <a:pt x="973" y="2083"/>
                </a:lnTo>
                <a:lnTo>
                  <a:pt x="995" y="2030"/>
                </a:lnTo>
                <a:lnTo>
                  <a:pt x="1015" y="1976"/>
                </a:lnTo>
                <a:lnTo>
                  <a:pt x="1033" y="1920"/>
                </a:lnTo>
                <a:lnTo>
                  <a:pt x="1049" y="1864"/>
                </a:lnTo>
                <a:lnTo>
                  <a:pt x="1063" y="1806"/>
                </a:lnTo>
                <a:lnTo>
                  <a:pt x="1074" y="1748"/>
                </a:lnTo>
                <a:lnTo>
                  <a:pt x="1083" y="1688"/>
                </a:lnTo>
                <a:lnTo>
                  <a:pt x="1090" y="1629"/>
                </a:lnTo>
                <a:lnTo>
                  <a:pt x="1095" y="1569"/>
                </a:lnTo>
                <a:lnTo>
                  <a:pt x="1098" y="1508"/>
                </a:lnTo>
                <a:lnTo>
                  <a:pt x="1098" y="1448"/>
                </a:lnTo>
                <a:lnTo>
                  <a:pt x="1096" y="1387"/>
                </a:lnTo>
                <a:lnTo>
                  <a:pt x="1091" y="1327"/>
                </a:lnTo>
                <a:lnTo>
                  <a:pt x="1085" y="1268"/>
                </a:lnTo>
                <a:lnTo>
                  <a:pt x="1076" y="1208"/>
                </a:lnTo>
                <a:lnTo>
                  <a:pt x="1065" y="1150"/>
                </a:lnTo>
                <a:lnTo>
                  <a:pt x="1051" y="1092"/>
                </a:lnTo>
                <a:lnTo>
                  <a:pt x="1036" y="1035"/>
                </a:lnTo>
                <a:lnTo>
                  <a:pt x="1018" y="979"/>
                </a:lnTo>
                <a:lnTo>
                  <a:pt x="999" y="925"/>
                </a:lnTo>
                <a:lnTo>
                  <a:pt x="977" y="872"/>
                </a:lnTo>
                <a:lnTo>
                  <a:pt x="953" y="820"/>
                </a:lnTo>
                <a:lnTo>
                  <a:pt x="928" y="771"/>
                </a:lnTo>
                <a:lnTo>
                  <a:pt x="900" y="722"/>
                </a:lnTo>
                <a:lnTo>
                  <a:pt x="871" y="676"/>
                </a:lnTo>
                <a:lnTo>
                  <a:pt x="840" y="632"/>
                </a:lnTo>
                <a:lnTo>
                  <a:pt x="807" y="590"/>
                </a:lnTo>
                <a:lnTo>
                  <a:pt x="773" y="550"/>
                </a:lnTo>
                <a:lnTo>
                  <a:pt x="738" y="513"/>
                </a:lnTo>
                <a:lnTo>
                  <a:pt x="701" y="478"/>
                </a:lnTo>
                <a:lnTo>
                  <a:pt x="663" y="445"/>
                </a:lnTo>
                <a:lnTo>
                  <a:pt x="623" y="415"/>
                </a:lnTo>
                <a:lnTo>
                  <a:pt x="583" y="388"/>
                </a:lnTo>
                <a:lnTo>
                  <a:pt x="541" y="364"/>
                </a:lnTo>
                <a:lnTo>
                  <a:pt x="499" y="342"/>
                </a:lnTo>
                <a:lnTo>
                  <a:pt x="456" y="323"/>
                </a:lnTo>
                <a:lnTo>
                  <a:pt x="412" y="307"/>
                </a:lnTo>
                <a:lnTo>
                  <a:pt x="368" y="295"/>
                </a:lnTo>
                <a:lnTo>
                  <a:pt x="410" y="0"/>
                </a:lnTo>
                <a:lnTo>
                  <a:pt x="0" y="370"/>
                </a:lnTo>
                <a:lnTo>
                  <a:pt x="278" y="917"/>
                </a:lnTo>
                <a:lnTo>
                  <a:pt x="320" y="622"/>
                </a:lnTo>
              </a:path>
            </a:pathLst>
          </a:cu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7992000" y="1223640"/>
            <a:ext cx="648000" cy="936000"/>
          </a:xfrm>
          <a:custGeom>
            <a:avLst/>
            <a:gdLst/>
            <a:ahLst/>
            <a:rect l="0" t="0" r="r" b="b"/>
            <a:pathLst>
              <a:path w="1099" h="2857">
                <a:moveTo>
                  <a:pt x="778" y="2182"/>
                </a:moveTo>
                <a:lnTo>
                  <a:pt x="746" y="2172"/>
                </a:lnTo>
                <a:lnTo>
                  <a:pt x="714" y="2160"/>
                </a:lnTo>
                <a:lnTo>
                  <a:pt x="683" y="2145"/>
                </a:lnTo>
                <a:lnTo>
                  <a:pt x="653" y="2129"/>
                </a:lnTo>
                <a:lnTo>
                  <a:pt x="623" y="2110"/>
                </a:lnTo>
                <a:lnTo>
                  <a:pt x="594" y="2089"/>
                </a:lnTo>
                <a:lnTo>
                  <a:pt x="566" y="2065"/>
                </a:lnTo>
                <a:lnTo>
                  <a:pt x="538" y="2040"/>
                </a:lnTo>
                <a:lnTo>
                  <a:pt x="511" y="2013"/>
                </a:lnTo>
                <a:lnTo>
                  <a:pt x="486" y="1984"/>
                </a:lnTo>
                <a:lnTo>
                  <a:pt x="461" y="1953"/>
                </a:lnTo>
                <a:lnTo>
                  <a:pt x="438" y="1921"/>
                </a:lnTo>
                <a:lnTo>
                  <a:pt x="415" y="1886"/>
                </a:lnTo>
                <a:lnTo>
                  <a:pt x="394" y="1850"/>
                </a:lnTo>
                <a:lnTo>
                  <a:pt x="375" y="1813"/>
                </a:lnTo>
                <a:lnTo>
                  <a:pt x="356" y="1774"/>
                </a:lnTo>
                <a:lnTo>
                  <a:pt x="339" y="1734"/>
                </a:lnTo>
                <a:lnTo>
                  <a:pt x="323" y="1693"/>
                </a:lnTo>
                <a:lnTo>
                  <a:pt x="309" y="1651"/>
                </a:lnTo>
                <a:lnTo>
                  <a:pt x="296" y="1608"/>
                </a:lnTo>
                <a:lnTo>
                  <a:pt x="285" y="1564"/>
                </a:lnTo>
                <a:lnTo>
                  <a:pt x="275" y="1519"/>
                </a:lnTo>
                <a:lnTo>
                  <a:pt x="267" y="1473"/>
                </a:lnTo>
                <a:lnTo>
                  <a:pt x="260" y="1427"/>
                </a:lnTo>
                <a:lnTo>
                  <a:pt x="255" y="1381"/>
                </a:lnTo>
                <a:lnTo>
                  <a:pt x="252" y="1334"/>
                </a:lnTo>
                <a:lnTo>
                  <a:pt x="250" y="1287"/>
                </a:lnTo>
                <a:lnTo>
                  <a:pt x="250" y="1240"/>
                </a:lnTo>
                <a:lnTo>
                  <a:pt x="252" y="1193"/>
                </a:lnTo>
                <a:lnTo>
                  <a:pt x="255" y="1146"/>
                </a:lnTo>
                <a:lnTo>
                  <a:pt x="260" y="1100"/>
                </a:lnTo>
                <a:lnTo>
                  <a:pt x="266" y="1054"/>
                </a:lnTo>
                <a:lnTo>
                  <a:pt x="274" y="1008"/>
                </a:lnTo>
                <a:lnTo>
                  <a:pt x="284" y="963"/>
                </a:lnTo>
                <a:lnTo>
                  <a:pt x="295" y="919"/>
                </a:lnTo>
                <a:lnTo>
                  <a:pt x="307" y="875"/>
                </a:lnTo>
                <a:lnTo>
                  <a:pt x="322" y="833"/>
                </a:lnTo>
                <a:lnTo>
                  <a:pt x="337" y="792"/>
                </a:lnTo>
                <a:lnTo>
                  <a:pt x="354" y="752"/>
                </a:lnTo>
                <a:lnTo>
                  <a:pt x="373" y="713"/>
                </a:lnTo>
                <a:lnTo>
                  <a:pt x="392" y="675"/>
                </a:lnTo>
                <a:lnTo>
                  <a:pt x="413" y="639"/>
                </a:lnTo>
                <a:lnTo>
                  <a:pt x="435" y="605"/>
                </a:lnTo>
                <a:lnTo>
                  <a:pt x="459" y="572"/>
                </a:lnTo>
                <a:lnTo>
                  <a:pt x="483" y="541"/>
                </a:lnTo>
                <a:lnTo>
                  <a:pt x="509" y="512"/>
                </a:lnTo>
                <a:lnTo>
                  <a:pt x="535" y="485"/>
                </a:lnTo>
                <a:lnTo>
                  <a:pt x="563" y="459"/>
                </a:lnTo>
                <a:lnTo>
                  <a:pt x="591" y="436"/>
                </a:lnTo>
                <a:lnTo>
                  <a:pt x="620" y="414"/>
                </a:lnTo>
                <a:lnTo>
                  <a:pt x="650" y="395"/>
                </a:lnTo>
                <a:lnTo>
                  <a:pt x="680" y="378"/>
                </a:lnTo>
                <a:lnTo>
                  <a:pt x="711" y="364"/>
                </a:lnTo>
                <a:lnTo>
                  <a:pt x="742" y="351"/>
                </a:lnTo>
                <a:lnTo>
                  <a:pt x="682" y="0"/>
                </a:lnTo>
                <a:lnTo>
                  <a:pt x="639" y="17"/>
                </a:lnTo>
                <a:lnTo>
                  <a:pt x="596" y="38"/>
                </a:lnTo>
                <a:lnTo>
                  <a:pt x="554" y="61"/>
                </a:lnTo>
                <a:lnTo>
                  <a:pt x="513" y="88"/>
                </a:lnTo>
                <a:lnTo>
                  <a:pt x="472" y="117"/>
                </a:lnTo>
                <a:lnTo>
                  <a:pt x="433" y="150"/>
                </a:lnTo>
                <a:lnTo>
                  <a:pt x="395" y="185"/>
                </a:lnTo>
                <a:lnTo>
                  <a:pt x="359" y="223"/>
                </a:lnTo>
                <a:lnTo>
                  <a:pt x="323" y="263"/>
                </a:lnTo>
                <a:lnTo>
                  <a:pt x="289" y="306"/>
                </a:lnTo>
                <a:lnTo>
                  <a:pt x="257" y="352"/>
                </a:lnTo>
                <a:lnTo>
                  <a:pt x="226" y="399"/>
                </a:lnTo>
                <a:lnTo>
                  <a:pt x="197" y="449"/>
                </a:lnTo>
                <a:lnTo>
                  <a:pt x="170" y="501"/>
                </a:lnTo>
                <a:lnTo>
                  <a:pt x="144" y="555"/>
                </a:lnTo>
                <a:lnTo>
                  <a:pt x="121" y="610"/>
                </a:lnTo>
                <a:lnTo>
                  <a:pt x="99" y="668"/>
                </a:lnTo>
                <a:lnTo>
                  <a:pt x="80" y="726"/>
                </a:lnTo>
                <a:lnTo>
                  <a:pt x="62" y="786"/>
                </a:lnTo>
                <a:lnTo>
                  <a:pt x="47" y="848"/>
                </a:lnTo>
                <a:lnTo>
                  <a:pt x="33" y="910"/>
                </a:lnTo>
                <a:lnTo>
                  <a:pt x="22" y="973"/>
                </a:lnTo>
                <a:lnTo>
                  <a:pt x="13" y="1037"/>
                </a:lnTo>
                <a:lnTo>
                  <a:pt x="7" y="1101"/>
                </a:lnTo>
                <a:lnTo>
                  <a:pt x="2" y="1166"/>
                </a:lnTo>
                <a:lnTo>
                  <a:pt x="0" y="1231"/>
                </a:lnTo>
                <a:lnTo>
                  <a:pt x="0" y="1296"/>
                </a:lnTo>
                <a:lnTo>
                  <a:pt x="3" y="1362"/>
                </a:lnTo>
                <a:lnTo>
                  <a:pt x="7" y="1426"/>
                </a:lnTo>
                <a:lnTo>
                  <a:pt x="14" y="1491"/>
                </a:lnTo>
                <a:lnTo>
                  <a:pt x="23" y="1555"/>
                </a:lnTo>
                <a:lnTo>
                  <a:pt x="35" y="1618"/>
                </a:lnTo>
                <a:lnTo>
                  <a:pt x="48" y="1680"/>
                </a:lnTo>
                <a:lnTo>
                  <a:pt x="64" y="1741"/>
                </a:lnTo>
                <a:lnTo>
                  <a:pt x="81" y="1801"/>
                </a:lnTo>
                <a:lnTo>
                  <a:pt x="101" y="1860"/>
                </a:lnTo>
                <a:lnTo>
                  <a:pt x="123" y="1917"/>
                </a:lnTo>
                <a:lnTo>
                  <a:pt x="147" y="1972"/>
                </a:lnTo>
                <a:lnTo>
                  <a:pt x="172" y="2026"/>
                </a:lnTo>
                <a:lnTo>
                  <a:pt x="200" y="2077"/>
                </a:lnTo>
                <a:lnTo>
                  <a:pt x="229" y="2127"/>
                </a:lnTo>
                <a:lnTo>
                  <a:pt x="260" y="2175"/>
                </a:lnTo>
                <a:lnTo>
                  <a:pt x="292" y="2220"/>
                </a:lnTo>
                <a:lnTo>
                  <a:pt x="326" y="2263"/>
                </a:lnTo>
                <a:lnTo>
                  <a:pt x="362" y="2303"/>
                </a:lnTo>
                <a:lnTo>
                  <a:pt x="399" y="2340"/>
                </a:lnTo>
                <a:lnTo>
                  <a:pt x="437" y="2375"/>
                </a:lnTo>
                <a:lnTo>
                  <a:pt x="476" y="2408"/>
                </a:lnTo>
                <a:lnTo>
                  <a:pt x="516" y="2437"/>
                </a:lnTo>
                <a:lnTo>
                  <a:pt x="557" y="2463"/>
                </a:lnTo>
                <a:lnTo>
                  <a:pt x="600" y="2486"/>
                </a:lnTo>
                <a:lnTo>
                  <a:pt x="642" y="2507"/>
                </a:lnTo>
                <a:lnTo>
                  <a:pt x="686" y="2524"/>
                </a:lnTo>
                <a:lnTo>
                  <a:pt x="730" y="2538"/>
                </a:lnTo>
                <a:lnTo>
                  <a:pt x="688" y="2856"/>
                </a:lnTo>
                <a:lnTo>
                  <a:pt x="1098" y="2456"/>
                </a:lnTo>
                <a:lnTo>
                  <a:pt x="820" y="1863"/>
                </a:lnTo>
                <a:lnTo>
                  <a:pt x="778" y="2182"/>
                </a:lnTo>
              </a:path>
            </a:pathLst>
          </a:cu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8352000" y="1584000"/>
            <a:ext cx="1296000" cy="2880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800" spc="-1" strike="noStrike">
                <a:latin typeface="Times New Roman"/>
              </a:rPr>
              <a:t>Что делать?</a:t>
            </a:r>
            <a:endParaRPr b="0" lang="ru-RU" sz="1800" spc="-1" strike="noStrike"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8064000" y="2894400"/>
            <a:ext cx="1818360" cy="17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Наблюдаемая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Число возможных пар в каждой колонке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Сочетания без повторений для i=j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Любые комбинации, если i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≠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Суммируем для каждой пары среди всех колонок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Нормализуем. w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колонок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n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490440" y="649800"/>
            <a:ext cx="2941560" cy="13482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552000" y="2088000"/>
            <a:ext cx="3024000" cy="10202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7272000" y="3240000"/>
            <a:ext cx="1447200" cy="75168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6912000" y="4020120"/>
            <a:ext cx="2191680" cy="123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Ожидаемая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Вероятность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th остатка в паре (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Тогда для пар вероятность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Вычисляем вес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реальных матрицах вес храним в полубитах 2s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788880" y="1217160"/>
            <a:ext cx="1707120" cy="72684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814800" y="1946880"/>
            <a:ext cx="2473200" cy="86112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768000" y="2810880"/>
            <a:ext cx="1440000" cy="7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Пример матрицы: BLOSUM62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0680" y="966240"/>
            <a:ext cx="6871320" cy="47358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264000" y="720000"/>
            <a:ext cx="3744000" cy="430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Point Accepted Mutation (PAM)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Построение идет по глобальным выравниваниям близко-родственных белков.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точной эволюционной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Учитываются в среднем частоты как по консервативным, так и по изменчивым участкам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Многие белки отклоняются от средних частот аа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Отклонения могут происходить даже в одном белке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Редкие замены более подвержены ошибкам выборки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Последнее аккумулируется от PAM1 до PAM250.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BLocks SUbstitution Matrices (BLOSUM)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Расчеты идут на локальных безделеционных выравниваниях из базы Blocks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Учитываются только последовательности с как минимум n схожестью, n определяет номер матрицы, например BLOSUM62 — 62% схожести. Если есть более схожие последовательности, то их сливают в одну.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Определяется чисто эмпирически, без учета какой-то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сравнении последовательностей покрывающих широкий диапазон эволюционных расстояний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Ограничена набором консервативных доменов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Родственность видов/последовательностей не учитывается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rcRect l="22702" t="0" r="0" b="0"/>
          <a:stretch/>
        </p:blipFill>
        <p:spPr>
          <a:xfrm>
            <a:off x="5472000" y="1008000"/>
            <a:ext cx="4608000" cy="204156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делятся по структуре на два типа — пуриновые и пиримидиновые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Благодаря стереометрическому соответствию нуклеотиды из строго разных типов могут образовывать пары A-T, C-G.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6192000" y="3049560"/>
            <a:ext cx="3721680" cy="209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575880" y="874080"/>
            <a:ext cx="6504120" cy="358992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Глобальное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2052000" y="3816000"/>
            <a:ext cx="3276000" cy="13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Нидлмана-Вунша, 1970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инициализация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682280" y="1296000"/>
            <a:ext cx="3429720" cy="288000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 txBox="1"/>
          <p:nvPr/>
        </p:nvSpPr>
        <p:spPr>
          <a:xfrm>
            <a:off x="5184000" y="1319760"/>
            <a:ext cx="504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 d отрицательный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Начало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(0,j)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заполнение и завершение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4680000" y="1368000"/>
            <a:ext cx="504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each in i=1..M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in j=1..M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Запоминаем Ptr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(i,j)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Производим процедуру обратного прохода по Ptr, получая выравнивание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728000" y="1016640"/>
            <a:ext cx="2629440" cy="223380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1735920" y="3312360"/>
            <a:ext cx="2584440" cy="217260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7344000" y="4392000"/>
            <a:ext cx="1370880" cy="7578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20" name=""/>
              <p:cNvSpPr txBox="1"/>
              <p:nvPr/>
            </p:nvSpPr>
            <p:spPr>
              <a:xfrm>
                <a:off x="5832000" y="2160000"/>
                <a:ext cx="4306680" cy="976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LEFT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UP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1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2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  <m:nor/>
                              </m:rPr>
                              <m:t xml:space="preserve">,   DIAG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Временная и пространственная сложность алгоритма — О(nm), где n и m — длины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ускорить? Нужно вычислять как можно меньше ячеек матрицы.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точных совпадений подстрок (только для очень схожих строк)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Эвристика  - наверняка правильное выравнивание содержит как минимум один участок с точным совпадением. Далее просто расширяем эти участки.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Даны последовательности S и T, надо найти такие подстроки s и t, выравнивание которых имеет вес больше, чем все остальные пары подстрок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Необходимо, потому что при сравнении генов двух эволюционно далеких видов есть высоко-консервативный небольшой участок, в то время как остальная часть генов сильно различна.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718000" y="1080000"/>
            <a:ext cx="7146000" cy="376308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 txBox="1"/>
          <p:nvPr/>
        </p:nvSpPr>
        <p:spPr>
          <a:xfrm>
            <a:off x="1692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2160000" y="4104000"/>
            <a:ext cx="3024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Смита-Ватермана, 1981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552000" y="1087200"/>
            <a:ext cx="2880000" cy="7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штрафовать разрывы?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1620000" y="1368000"/>
            <a:ext cx="4644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Линейная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 разрыв длиной n, штраф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Не отражает реальности.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Выпуклая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Время работы алгоритма становится кубичным. Почему?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Потому что попасть в клетку i,j можно i+j+1 путями, так как рассматриваем все варианты делеций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Компромисс, афинная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y(n) = -d + -e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(n-1)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d: штраф за инициацию, обычно 11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e: штраф за расширение, обычно 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208000" y="1391400"/>
            <a:ext cx="1389960" cy="105660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7040880" y="3312000"/>
            <a:ext cx="2247120" cy="158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Происходит разделение одной матрицы на три слоя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Три рекурсивных соотношения создают граф с тремя состояниями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x и y выровнены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x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  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y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 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552000" y="970920"/>
            <a:ext cx="3528000" cy="19810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36" name=""/>
              <p:cNvSpPr txBox="1"/>
              <p:nvPr/>
            </p:nvSpPr>
            <p:spPr>
              <a:xfrm>
                <a:off x="5051880" y="2997000"/>
                <a:ext cx="3516120" cy="103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7" name=""/>
              <p:cNvSpPr txBox="1"/>
              <p:nvPr/>
            </p:nvSpPr>
            <p:spPr>
              <a:xfrm>
                <a:off x="5009040" y="4104000"/>
                <a:ext cx="233496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8" name=""/>
              <p:cNvSpPr txBox="1"/>
              <p:nvPr/>
            </p:nvSpPr>
            <p:spPr>
              <a:xfrm>
                <a:off x="5009040" y="4866120"/>
                <a:ext cx="234432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y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представить состояния в виде диаграммы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Такая система является конечным автоматом, причем может включать больше состояний, что позволяет эффективно работать с исходно известной неравномерностью последовательности.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6624000" y="2252880"/>
            <a:ext cx="3421440" cy="12751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7302600" y="288720"/>
            <a:ext cx="2777400" cy="194328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7056000" y="3625920"/>
            <a:ext cx="3024000" cy="199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Снова о базах и поиске в них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graphicFrame>
        <p:nvGraphicFramePr>
          <p:cNvPr id="145" name=""/>
          <p:cNvGraphicFramePr/>
          <p:nvPr/>
        </p:nvGraphicFramePr>
        <p:xfrm>
          <a:off x="1577160" y="1008000"/>
          <a:ext cx="7710840" cy="433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Такое соответствие пар называют комплементарностью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Комплементарность лежит в основе формирования ДНК-ДНК, РНК-РНК или даже ДНК-РНК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физическом уровне обусловлена водородными связями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948640" y="936000"/>
            <a:ext cx="4059360" cy="402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1584000" y="864000"/>
            <a:ext cx="39524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Даже с течением времени, несмотря на общее снижение сходства родственных белков после их расхождения от одного предкового гена, мы можем расчитывать найти в них короткие участки, почти не затронутые мутациями.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598360" y="667800"/>
            <a:ext cx="4474080" cy="185220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1656000" y="3168000"/>
            <a:ext cx="734400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каждого слова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длины W исходной последовательности составляется список схожих слов той же длины W, оценка выравнивания которых с исходным не ниже порога T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слов ищем в базе последовательности, имеющие точное вхождение данных слов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1584000" y="864000"/>
            <a:ext cx="39524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 помощью ДП расширяем выравнивание вправо и влево от «затравок»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Прекращаем расширение, если падение суммарного веса выравнивания от точки последнего максимума достигнет установленного порога X. Запоминаем выравнивание с последнего максимума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6336000" y="46800"/>
            <a:ext cx="3714120" cy="225720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224400" y="2461320"/>
            <a:ext cx="3822840" cy="265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184000" y="7200"/>
            <a:ext cx="4896000" cy="505908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1584000" y="864000"/>
            <a:ext cx="396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0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NCBI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hlinkClick r:id="rId2"/>
              </a:rPr>
              <a:t>https://www.ncbi.nlm.nih.gov/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записей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базовые веб-проги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типов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Курируется только частично, в итоге зачастую выглядит как помойка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движок Entrez — позволяет многое, связывает разные разделы базы и дает возможность обратиться из программы по идентификатору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1584000" y="1224000"/>
            <a:ext cx="6552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Ensembl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https://www.ensembl.org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курируемая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Хорошый внутренний движок анализатора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сути чисто модельные виды, хорошо изученные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некоторое количество инструментов для поиска и извлечения информации, удовлетворяющей условиям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618080" y="34920"/>
            <a:ext cx="5461920" cy="16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584000" y="1224000"/>
            <a:ext cx="7344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5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Uniprot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https://www.uniprot.org/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Раздел swissprot мануально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курируемый — в основном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модельные виды, но только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Исключительно белковая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разделе swissprot качественно прописаны сопутствующие данные, такие как процессы, расположение в клетке, домены белка, экспрессия, заболевания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возможность извлекать информацию программно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1230" t="21454" r="49478" b="17585"/>
          <a:stretch/>
        </p:blipFill>
        <p:spPr>
          <a:xfrm>
            <a:off x="5976000" y="360"/>
            <a:ext cx="4103280" cy="285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 txBox="1"/>
          <p:nvPr/>
        </p:nvSpPr>
        <p:spPr>
          <a:xfrm>
            <a:off x="0" y="0"/>
            <a:ext cx="612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Опять про базы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1584000" y="1224000"/>
            <a:ext cx="7344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1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InterPro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https://www.ebi.ac.uk/interpro/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Объединяет курируемые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базы доменов, семейств 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Исключительно белковая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Дает ссылки на соответствующие записи в базах, по которым есть различная доп-инфо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Имеется программный интерфейс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Часть EMBL-EBI (Ensembl и Uniprot там же, а еще Expression Atlas, занимательная вещь)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5233680" y="0"/>
            <a:ext cx="4846320" cy="34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Аминокислоты и белки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1620000" y="1008000"/>
            <a:ext cx="4932000" cy="46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амфотерны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Различаются только структурой радикала, он же придает свойства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аминокислот не функциональна — функциональность обретается в определенных условиях за счет обретения 3D-структуры, вторичной, третичной или четвертичной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формирование структуры влияет последовательность, полярность и заряд радикала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7831440" y="0"/>
            <a:ext cx="2248560" cy="176760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686640" y="1760400"/>
            <a:ext cx="3397680" cy="390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нам дает «химия» нуклеотидов и аминокислот?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620000" y="1152000"/>
            <a:ext cx="513216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и аминокислоты не равноценны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Замены происходят с разной вероятностью (на самом деле замены происходят только в ДНК, в белках следствие)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Эта вероятность различна для разных групп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(особенно ее тип) влияет на вероятности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сравнивать последовательности?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Найти схожие участки — консервативность между видами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Определить 3d-структуру по схожему белку с известной структурой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Предсказать функции на основе схожести с последовательностью с известной функцией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Определять родственные виды и их взаимосвязи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родственных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сравнивать: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20000" y="1368000"/>
            <a:ext cx="4428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 представления двух и более последовательностей так, чтобы была видна их схожесть, родственность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практике это поиск лучшего совпадения между строками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969880" y="1008000"/>
            <a:ext cx="4110120" cy="187200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566240" y="3604680"/>
            <a:ext cx="5513760" cy="172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Типы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Глобальное и локальное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 вставками и без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Парное и множественное (N&gt;2)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1394" t="0" r="0" b="0"/>
          <a:stretch/>
        </p:blipFill>
        <p:spPr>
          <a:xfrm>
            <a:off x="3744000" y="3033720"/>
            <a:ext cx="6306480" cy="263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Весовая функция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Стоимость замен, вставок и делеций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Бонус за совпадения символов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нахождения оптимального выравнивания. Перебор?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8" name=""/>
              <p:cNvSpPr txBox="1"/>
              <p:nvPr/>
            </p:nvSpPr>
            <p:spPr>
              <a:xfrm>
                <a:off x="2088000" y="3622320"/>
                <a:ext cx="1440000" cy="60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e>
                          <m:e>
                            <m:r>
                              <m:t xml:space="preserve">m</m:t>
                            </m:r>
                          </m:e>
                        </m:eqArr>
                      </m:e>
                    </m:d>
                    <m:r>
                      <m:t xml:space="preserve">≈</m:t>
                    </m:r>
                    <m:f>
                      <m:num>
                        <m:sSup>
                          <m:e>
                            <m:r>
                              <m:t xml:space="preserve">2</m:t>
                            </m:r>
                          </m:e>
                          <m:sup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π</m:t>
                            </m:r>
                            <m:r>
                              <m:t xml:space="preserve">m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Application>LibreOffice/7.1.3.2$Linux_X86_64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2021-02-26T03:36:12Z</dcterms:modified>
  <cp:revision>57</cp:revision>
  <dc:subject/>
  <dc:title>DNA</dc:title>
</cp:coreProperties>
</file>